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16"/>
  </p:notesMasterIdLst>
  <p:sldIdLst>
    <p:sldId id="451" r:id="rId2"/>
    <p:sldId id="452" r:id="rId3"/>
    <p:sldId id="257" r:id="rId4"/>
    <p:sldId id="258" r:id="rId5"/>
    <p:sldId id="457" r:id="rId6"/>
    <p:sldId id="453" r:id="rId7"/>
    <p:sldId id="454" r:id="rId8"/>
    <p:sldId id="455" r:id="rId9"/>
    <p:sldId id="446" r:id="rId10"/>
    <p:sldId id="447" r:id="rId11"/>
    <p:sldId id="268" r:id="rId12"/>
    <p:sldId id="269" r:id="rId13"/>
    <p:sldId id="456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6B94"/>
    <a:srgbClr val="99CCFF"/>
    <a:srgbClr val="897119"/>
    <a:srgbClr val="DDBC49"/>
    <a:srgbClr val="FFFFCC"/>
    <a:srgbClr val="0D2A4A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29" autoAdjust="0"/>
    <p:restoredTop sz="94660"/>
  </p:normalViewPr>
  <p:slideViewPr>
    <p:cSldViewPr>
      <p:cViewPr varScale="1">
        <p:scale>
          <a:sx n="44" d="100"/>
          <a:sy n="44" d="100"/>
        </p:scale>
        <p:origin x="1109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219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tiff>
</file>

<file path=ppt/media/image2.tiff>
</file>

<file path=ppt/media/image3.jpg>
</file>

<file path=ppt/media/image4.jpeg>
</file>

<file path=ppt/media/image5.tiff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BC953D-4672-4DD1-83E1-1D64EB7B58D1}" type="datetimeFigureOut">
              <a:rPr lang="en-US" smtClean="0"/>
              <a:t>9/7/2021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60C60-45DC-4E15-8AD6-2888B5ADA3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537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606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3973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9583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6081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0801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261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706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025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831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323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838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960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116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260C60-45DC-4E15-8AD6-2888B5ADA39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707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2284" y="4114803"/>
            <a:ext cx="9652000" cy="105351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3952" y="5168316"/>
            <a:ext cx="9652000" cy="789404"/>
          </a:xfrm>
          <a:ln>
            <a:noFill/>
          </a:ln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Picture 9" descr="A picture containing outdoor&#10;&#10;Description generated with high confidence">
            <a:extLst>
              <a:ext uri="{FF2B5EF4-FFF2-40B4-BE49-F238E27FC236}">
                <a16:creationId xmlns:a16="http://schemas.microsoft.com/office/drawing/2014/main" id="{7C165839-B245-4BF9-9A16-4D129D67C0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376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485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646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B15E77-AE44-4EA9-A5C0-CEF0ADD6E13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D2A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454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84A1C-E53B-49DD-803A-960C79E0C58D}" type="datetimeFigureOut">
              <a:rPr lang="en-US" smtClean="0"/>
              <a:t>9/7/2021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27F5EE-3C29-4FF2-84FB-02B9069D47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167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2"/>
            <a:ext cx="10363200" cy="1470025"/>
          </a:xfrm>
        </p:spPr>
        <p:txBody>
          <a:bodyPr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17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2"/>
            <a:ext cx="10363200" cy="1470025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633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130432"/>
            <a:ext cx="10363200" cy="1470025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en-US" sz="4000" dirty="0"/>
              <a:t>Luncheon Keynote</a:t>
            </a:r>
            <a:br>
              <a:rPr lang="en-US" sz="4000" dirty="0"/>
            </a:br>
            <a:br>
              <a:rPr lang="en-US" sz="4000" dirty="0"/>
            </a:br>
            <a:r>
              <a:rPr lang="en-US" sz="2800" dirty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118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037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B15E77-AE44-4EA9-A5C0-CEF0ADD6E13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D2A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5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130432"/>
            <a:ext cx="10363200" cy="1470025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en-US" sz="4000" dirty="0"/>
              <a:t>XXX</a:t>
            </a:r>
            <a:br>
              <a:rPr lang="en-US" sz="4000" dirty="0"/>
            </a:br>
            <a:br>
              <a:rPr lang="en-US" sz="4000" dirty="0"/>
            </a:br>
            <a:r>
              <a:rPr lang="en-US" sz="2800" dirty="0" err="1"/>
              <a:t>XXX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70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8000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A9158E3-114D-45A7-B315-0F23F4E303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211162"/>
            <a:ext cx="12192000" cy="6555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6"/>
            <a:ext cx="10972800" cy="45259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84A1C-E53B-49DD-803A-960C79E0C58D}" type="datetimeFigureOut">
              <a:rPr lang="en-US" smtClean="0"/>
              <a:t>9/7/2021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7F5EE-3C29-4FF2-84FB-02B9069D47F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96CA78C-84BC-4039-BF3F-49A27C98A1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19982" y="5463869"/>
            <a:ext cx="1972018" cy="128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12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8" r:id="rId6"/>
    <p:sldLayoutId id="2147483669" r:id="rId7"/>
    <p:sldLayoutId id="2147483666" r:id="rId8"/>
    <p:sldLayoutId id="2147483667" r:id="rId9"/>
    <p:sldLayoutId id="2147483689" r:id="rId10"/>
    <p:sldLayoutId id="2147483690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b="1" kern="1200">
          <a:solidFill>
            <a:srgbClr val="0D2A4A"/>
          </a:solidFill>
          <a:effectLst/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>
              <a:lumMod val="85000"/>
              <a:lumOff val="15000"/>
            </a:schemeClr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Arial" panose="020B0604020202020204" pitchFamily="34" charset="0"/>
        <a:buChar char="–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2pPr>
      <a:lvl3pPr marL="1257300" indent="-3429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anose="020B0604020202020204" pitchFamily="34" charset="0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anose="020B0604020202020204" pitchFamily="34" charset="0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tiff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51877" y="4419600"/>
            <a:ext cx="8488246" cy="914400"/>
          </a:xfrm>
        </p:spPr>
        <p:txBody>
          <a:bodyPr>
            <a:normAutofit/>
          </a:bodyPr>
          <a:lstStyle/>
          <a:p>
            <a:r>
              <a:rPr lang="en-US" sz="4400" i="1" dirty="0">
                <a:solidFill>
                  <a:schemeClr val="tx1"/>
                </a:solidFill>
              </a:rPr>
              <a:t>An Introduction to the IJIS Institute</a:t>
            </a:r>
          </a:p>
        </p:txBody>
      </p:sp>
    </p:spTree>
    <p:extLst>
      <p:ext uri="{BB962C8B-B14F-4D97-AF65-F5344CB8AC3E}">
        <p14:creationId xmlns:p14="http://schemas.microsoft.com/office/powerpoint/2010/main" val="4062813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B9777AC-603A-470D-A475-4743F4144044}"/>
              </a:ext>
            </a:extLst>
          </p:cNvPr>
          <p:cNvSpPr txBox="1">
            <a:spLocks/>
          </p:cNvSpPr>
          <p:nvPr/>
        </p:nvSpPr>
        <p:spPr>
          <a:xfrm>
            <a:off x="123484" y="354259"/>
            <a:ext cx="9630116" cy="10990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0D2A4A"/>
                </a:solidFill>
                <a:effectLst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/>
                <a:ea typeface="Tahoma" panose="020B0604030504040204" pitchFamily="34" charset="0"/>
                <a:cs typeface="Tahoma" panose="020B0604030504040204" pitchFamily="34" charset="0"/>
              </a:rPr>
              <a:t>IJIS Advisory Committees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A675951-2108-4283-AA3D-EEBA852765D4}"/>
              </a:ext>
            </a:extLst>
          </p:cNvPr>
          <p:cNvGrpSpPr/>
          <p:nvPr/>
        </p:nvGrpSpPr>
        <p:grpSpPr>
          <a:xfrm>
            <a:off x="1016156" y="754339"/>
            <a:ext cx="10159687" cy="4840815"/>
            <a:chOff x="2055973" y="1056925"/>
            <a:chExt cx="9346575" cy="4411814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E557BA8-03AB-458E-B6B3-0F62775CA523}"/>
                </a:ext>
              </a:extLst>
            </p:cNvPr>
            <p:cNvSpPr/>
            <p:nvPr/>
          </p:nvSpPr>
          <p:spPr>
            <a:xfrm>
              <a:off x="2055973" y="2572206"/>
              <a:ext cx="3280280" cy="1649690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marR="0" lvl="0" indent="0" algn="ctr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IJIS Institute </a:t>
              </a:r>
            </a:p>
            <a:p>
              <a:pPr marL="0" marR="0" lvl="0" indent="0" algn="ctr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Board of Directors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70A2F55-11C0-40D3-A2DE-9782EB67F9CF}"/>
                </a:ext>
              </a:extLst>
            </p:cNvPr>
            <p:cNvSpPr/>
            <p:nvPr/>
          </p:nvSpPr>
          <p:spPr>
            <a:xfrm>
              <a:off x="7391400" y="1955329"/>
              <a:ext cx="4011148" cy="787353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marR="0" lvl="0" indent="0" algn="ctr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Law Enforcement Advisory Committee 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B6092B4-3E05-4D8E-9C0C-E78AAAE579FB}"/>
                </a:ext>
              </a:extLst>
            </p:cNvPr>
            <p:cNvSpPr/>
            <p:nvPr/>
          </p:nvSpPr>
          <p:spPr>
            <a:xfrm>
              <a:off x="7391400" y="2886919"/>
              <a:ext cx="4011148" cy="709200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marR="0" lvl="0" indent="0" algn="ctr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CJIS Advisory Committee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335BAFC-E257-4FDE-A64F-2FCB637ADE23}"/>
                </a:ext>
              </a:extLst>
            </p:cNvPr>
            <p:cNvSpPr/>
            <p:nvPr/>
          </p:nvSpPr>
          <p:spPr>
            <a:xfrm>
              <a:off x="7391400" y="3789730"/>
              <a:ext cx="4011148" cy="709200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marR="0" lvl="0" indent="0" algn="ctr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Courts Advisory Committee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D645474-8FEC-455E-A2E9-8AEF977BFE32}"/>
                </a:ext>
              </a:extLst>
            </p:cNvPr>
            <p:cNvSpPr/>
            <p:nvPr/>
          </p:nvSpPr>
          <p:spPr>
            <a:xfrm>
              <a:off x="7391400" y="1056925"/>
              <a:ext cx="4011148" cy="768450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marR="0" lvl="0" indent="0" algn="ctr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Technology and Architecture Committee </a:t>
              </a:r>
            </a:p>
          </p:txBody>
        </p:sp>
        <p:cxnSp>
          <p:nvCxnSpPr>
            <p:cNvPr id="12" name="Connector: Elbow 11">
              <a:extLst>
                <a:ext uri="{FF2B5EF4-FFF2-40B4-BE49-F238E27FC236}">
                  <a16:creationId xmlns:a16="http://schemas.microsoft.com/office/drawing/2014/main" id="{B2749938-7374-4344-AED5-CE126AD91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36253" y="1404010"/>
              <a:ext cx="2055147" cy="1977805"/>
            </a:xfrm>
            <a:prstGeom prst="bentConnector3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Connector: Elbow 12">
              <a:extLst>
                <a:ext uri="{FF2B5EF4-FFF2-40B4-BE49-F238E27FC236}">
                  <a16:creationId xmlns:a16="http://schemas.microsoft.com/office/drawing/2014/main" id="{1C8B2BF4-66E8-494C-9E38-FC2C285094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36253" y="2561693"/>
              <a:ext cx="2055147" cy="820122"/>
            </a:xfrm>
            <a:prstGeom prst="bentConnector3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806640C6-04B7-4FBF-8842-A97CF89498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97333" y="3332464"/>
              <a:ext cx="1947477" cy="84465"/>
            </a:xfrm>
            <a:prstGeom prst="bentConnector3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31AFC4A7-94AF-4F0D-8272-EDAC05B274FB}"/>
                </a:ext>
              </a:extLst>
            </p:cNvPr>
            <p:cNvCxnSpPr>
              <a:cxnSpLocks/>
            </p:cNvCxnSpPr>
            <p:nvPr/>
          </p:nvCxnSpPr>
          <p:spPr>
            <a:xfrm>
              <a:off x="5397333" y="3416929"/>
              <a:ext cx="1947477" cy="1697312"/>
            </a:xfrm>
            <a:prstGeom prst="bentConnector3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0B733F2-6A74-44D8-8593-F1654DC6D133}"/>
                </a:ext>
              </a:extLst>
            </p:cNvPr>
            <p:cNvSpPr/>
            <p:nvPr/>
          </p:nvSpPr>
          <p:spPr>
            <a:xfrm>
              <a:off x="7391400" y="4692541"/>
              <a:ext cx="4011148" cy="776198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marR="0" lvl="0" indent="0" algn="ctr" defTabSz="8890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Corrections Advisory Committee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C98AF5E-9D4A-4CD6-9952-46E749C440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5529480"/>
            <a:ext cx="1325562" cy="132556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03FDC77-B945-4FE0-B7C1-A18E4D7687AF}"/>
              </a:ext>
            </a:extLst>
          </p:cNvPr>
          <p:cNvSpPr/>
          <p:nvPr/>
        </p:nvSpPr>
        <p:spPr>
          <a:xfrm>
            <a:off x="6841299" y="5777725"/>
            <a:ext cx="4360101" cy="851675"/>
          </a:xfrm>
          <a:custGeom>
            <a:avLst/>
            <a:gdLst>
              <a:gd name="connsiteX0" fmla="*/ 0 w 2640661"/>
              <a:gd name="connsiteY0" fmla="*/ 0 h 805401"/>
              <a:gd name="connsiteX1" fmla="*/ 2640661 w 2640661"/>
              <a:gd name="connsiteY1" fmla="*/ 0 h 805401"/>
              <a:gd name="connsiteX2" fmla="*/ 2640661 w 2640661"/>
              <a:gd name="connsiteY2" fmla="*/ 805401 h 805401"/>
              <a:gd name="connsiteX3" fmla="*/ 0 w 2640661"/>
              <a:gd name="connsiteY3" fmla="*/ 805401 h 805401"/>
              <a:gd name="connsiteX4" fmla="*/ 0 w 2640661"/>
              <a:gd name="connsiteY4" fmla="*/ 0 h 8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0661" h="805401">
                <a:moveTo>
                  <a:pt x="0" y="0"/>
                </a:moveTo>
                <a:lnTo>
                  <a:pt x="2640661" y="0"/>
                </a:lnTo>
                <a:lnTo>
                  <a:pt x="2640661" y="805401"/>
                </a:lnTo>
                <a:lnTo>
                  <a:pt x="0" y="805401"/>
                </a:lnTo>
                <a:lnTo>
                  <a:pt x="0" y="0"/>
                </a:lnTo>
                <a:close/>
              </a:path>
            </a:pathLst>
          </a:custGeom>
          <a:solidFill>
            <a:srgbClr val="4A6B94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spcFirstLastPara="0" vert="horz" wrap="square" lIns="12700" tIns="12700" rIns="12700" bIns="12700" numCol="1" spcCol="1270" anchor="ctr" anchorCtr="0">
            <a:noAutofit/>
          </a:bodyPr>
          <a:lstStyle/>
          <a:p>
            <a:pPr marL="0" marR="0" lvl="0" indent="0" algn="ctr" defTabSz="8890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Emergency Communications &amp; Response Advisory Committee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BBD0EE93-B75D-46A1-B400-03925340043B}"/>
              </a:ext>
            </a:extLst>
          </p:cNvPr>
          <p:cNvCxnSpPr>
            <a:cxnSpLocks/>
          </p:cNvCxnSpPr>
          <p:nvPr/>
        </p:nvCxnSpPr>
        <p:spPr>
          <a:xfrm>
            <a:off x="4623908" y="3322017"/>
            <a:ext cx="2157972" cy="774109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484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CBE63C7-E0FB-4EDA-90A6-CC925FBAE2EC}"/>
              </a:ext>
            </a:extLst>
          </p:cNvPr>
          <p:cNvGrpSpPr/>
          <p:nvPr/>
        </p:nvGrpSpPr>
        <p:grpSpPr>
          <a:xfrm>
            <a:off x="-16606" y="899326"/>
            <a:ext cx="10927044" cy="4510874"/>
            <a:chOff x="-16589" y="762000"/>
            <a:chExt cx="10927044" cy="4494135"/>
          </a:xfrm>
        </p:grpSpPr>
        <p:sp>
          <p:nvSpPr>
            <p:cNvPr id="28" name="Rectangle: Diagonal Corners Rounded 27">
              <a:extLst>
                <a:ext uri="{FF2B5EF4-FFF2-40B4-BE49-F238E27FC236}">
                  <a16:creationId xmlns:a16="http://schemas.microsoft.com/office/drawing/2014/main" id="{34C9A559-5AF9-4BA2-9632-4FE18362F696}"/>
                </a:ext>
              </a:extLst>
            </p:cNvPr>
            <p:cNvSpPr/>
            <p:nvPr/>
          </p:nvSpPr>
          <p:spPr>
            <a:xfrm>
              <a:off x="7345581" y="3888550"/>
              <a:ext cx="3564874" cy="979004"/>
            </a:xfrm>
            <a:prstGeom prst="round2DiagRect">
              <a:avLst/>
            </a:prstGeom>
            <a:solidFill>
              <a:srgbClr val="99CCFF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1" algn="ctr">
                <a:buClr>
                  <a:srgbClr val="002060"/>
                </a:buClr>
                <a:buSzPct val="90000"/>
                <a:defRPr/>
              </a:pPr>
              <a:endParaRPr lang="en-US" sz="2000" b="1" dirty="0">
                <a:solidFill>
                  <a:srgbClr val="0070C0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FE0B41B-EDAA-4509-9F60-2857657EAD08}"/>
                </a:ext>
              </a:extLst>
            </p:cNvPr>
            <p:cNvCxnSpPr>
              <a:cxnSpLocks/>
              <a:endCxn id="32" idx="2"/>
            </p:cNvCxnSpPr>
            <p:nvPr/>
          </p:nvCxnSpPr>
          <p:spPr>
            <a:xfrm flipV="1">
              <a:off x="6074615" y="1993051"/>
              <a:ext cx="1257111" cy="1204640"/>
            </a:xfrm>
            <a:prstGeom prst="line">
              <a:avLst/>
            </a:prstGeom>
            <a:ln>
              <a:solidFill>
                <a:srgbClr val="0D2A4A"/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5B93A3-2A3C-439F-BF20-DDF064BFBA68}"/>
                </a:ext>
              </a:extLst>
            </p:cNvPr>
            <p:cNvCxnSpPr>
              <a:cxnSpLocks/>
              <a:endCxn id="33" idx="2"/>
            </p:cNvCxnSpPr>
            <p:nvPr/>
          </p:nvCxnSpPr>
          <p:spPr>
            <a:xfrm flipV="1">
              <a:off x="6059402" y="3182381"/>
              <a:ext cx="1272341" cy="15311"/>
            </a:xfrm>
            <a:prstGeom prst="line">
              <a:avLst/>
            </a:prstGeom>
            <a:ln>
              <a:solidFill>
                <a:srgbClr val="0D2A4A"/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2" name="Rectangle: Diagonal Corners Rounded 31">
              <a:extLst>
                <a:ext uri="{FF2B5EF4-FFF2-40B4-BE49-F238E27FC236}">
                  <a16:creationId xmlns:a16="http://schemas.microsoft.com/office/drawing/2014/main" id="{2232CEA5-5568-43FF-B772-B007CA439C0A}"/>
                </a:ext>
              </a:extLst>
            </p:cNvPr>
            <p:cNvSpPr/>
            <p:nvPr/>
          </p:nvSpPr>
          <p:spPr>
            <a:xfrm>
              <a:off x="7331726" y="1559519"/>
              <a:ext cx="3564874" cy="867064"/>
            </a:xfrm>
            <a:prstGeom prst="round2DiagRect">
              <a:avLst/>
            </a:prstGeom>
            <a:solidFill>
              <a:srgbClr val="99CCFF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Background Check</a:t>
              </a:r>
            </a:p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Working Group</a:t>
              </a:r>
            </a:p>
          </p:txBody>
        </p:sp>
        <p:sp>
          <p:nvSpPr>
            <p:cNvPr id="33" name="Rectangle: Diagonal Corners Rounded 32">
              <a:extLst>
                <a:ext uri="{FF2B5EF4-FFF2-40B4-BE49-F238E27FC236}">
                  <a16:creationId xmlns:a16="http://schemas.microsoft.com/office/drawing/2014/main" id="{4E6E05F5-0F14-4FF9-842C-F78C9927E34D}"/>
                </a:ext>
              </a:extLst>
            </p:cNvPr>
            <p:cNvSpPr/>
            <p:nvPr/>
          </p:nvSpPr>
          <p:spPr>
            <a:xfrm>
              <a:off x="7331743" y="2748849"/>
              <a:ext cx="3564874" cy="867064"/>
            </a:xfrm>
            <a:prstGeom prst="round2DiagRect">
              <a:avLst>
                <a:gd name="adj1" fmla="val 0"/>
                <a:gd name="adj2" fmla="val 0"/>
              </a:avLst>
            </a:prstGeom>
            <a:solidFill>
              <a:srgbClr val="99CCFF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R="0" lvl="1" algn="ctr" defTabSz="914400" rtl="0" eaLnBrk="1" fontAlgn="auto" latinLnBrk="0" hangingPunct="1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rgbClr val="002060"/>
                </a:buClr>
                <a:buSzPct val="90000"/>
                <a:tabLst/>
                <a:defRPr/>
              </a:pP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7CEA5CD-CEE3-438D-B7A6-B1819B1B7842}"/>
                </a:ext>
              </a:extLst>
            </p:cNvPr>
            <p:cNvCxnSpPr>
              <a:cxnSpLocks/>
              <a:endCxn id="28" idx="2"/>
            </p:cNvCxnSpPr>
            <p:nvPr/>
          </p:nvCxnSpPr>
          <p:spPr>
            <a:xfrm>
              <a:off x="6052457" y="3190035"/>
              <a:ext cx="1293124" cy="1188016"/>
            </a:xfrm>
            <a:prstGeom prst="line">
              <a:avLst/>
            </a:prstGeom>
            <a:ln>
              <a:solidFill>
                <a:srgbClr val="0D2A4A"/>
              </a:solidFill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9849AE2-CD02-423D-A3F8-9A4F233B7B68}"/>
                </a:ext>
              </a:extLst>
            </p:cNvPr>
            <p:cNvSpPr/>
            <p:nvPr/>
          </p:nvSpPr>
          <p:spPr>
            <a:xfrm>
              <a:off x="2055164" y="1752600"/>
              <a:ext cx="4011148" cy="867065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chemeClr val="bg1"/>
                  </a:solidFill>
                </a:rPr>
                <a:t>Law Enforcement Advisory Committee </a:t>
              </a: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F38F87B-5FA9-4407-A494-C0F1006B21E9}"/>
                </a:ext>
              </a:extLst>
            </p:cNvPr>
            <p:cNvSpPr/>
            <p:nvPr/>
          </p:nvSpPr>
          <p:spPr>
            <a:xfrm>
              <a:off x="2055164" y="2743200"/>
              <a:ext cx="4011148" cy="737431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FF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rgbClr val="0070C0"/>
                  </a:solidFill>
                </a:rPr>
                <a:t>CJIS Advisory Committee</a:t>
              </a: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D99F4FC-A33A-4ECB-AFDA-E05C32EB2805}"/>
                </a:ext>
              </a:extLst>
            </p:cNvPr>
            <p:cNvSpPr/>
            <p:nvPr/>
          </p:nvSpPr>
          <p:spPr>
            <a:xfrm>
              <a:off x="2055164" y="3581400"/>
              <a:ext cx="4011148" cy="761254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chemeClr val="bg1"/>
                  </a:solidFill>
                </a:rPr>
                <a:t>Courts Advisory Committee</a:t>
              </a: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92CF4E6-B2DB-4C80-9284-260CD489E489}"/>
                </a:ext>
              </a:extLst>
            </p:cNvPr>
            <p:cNvSpPr/>
            <p:nvPr/>
          </p:nvSpPr>
          <p:spPr>
            <a:xfrm>
              <a:off x="2055164" y="762000"/>
              <a:ext cx="4011148" cy="867065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chemeClr val="bg1"/>
                  </a:solidFill>
                </a:rPr>
                <a:t>Technology and Architecture Committee </a:t>
              </a:r>
            </a:p>
          </p:txBody>
        </p:sp>
        <p:cxnSp>
          <p:nvCxnSpPr>
            <p:cNvPr id="41" name="Connector: Elbow 40">
              <a:extLst>
                <a:ext uri="{FF2B5EF4-FFF2-40B4-BE49-F238E27FC236}">
                  <a16:creationId xmlns:a16="http://schemas.microsoft.com/office/drawing/2014/main" id="{D872FDB6-90F1-4708-8971-5F42DDFD10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" y="1146395"/>
              <a:ext cx="2055147" cy="1865152"/>
            </a:xfrm>
            <a:prstGeom prst="bentConnector3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0B52B505-38FF-4EF7-87DC-80E2C14E99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" y="2209800"/>
              <a:ext cx="2055147" cy="820122"/>
            </a:xfrm>
            <a:prstGeom prst="bentConnector3">
              <a:avLst>
                <a:gd name="adj1" fmla="val 50001"/>
              </a:avLst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Connector: Elbow 42">
              <a:extLst>
                <a:ext uri="{FF2B5EF4-FFF2-40B4-BE49-F238E27FC236}">
                  <a16:creationId xmlns:a16="http://schemas.microsoft.com/office/drawing/2014/main" id="{47633958-00CB-46EA-A0B8-D9AF890F3E78}"/>
                </a:ext>
              </a:extLst>
            </p:cNvPr>
            <p:cNvCxnSpPr>
              <a:cxnSpLocks/>
            </p:cNvCxnSpPr>
            <p:nvPr/>
          </p:nvCxnSpPr>
          <p:spPr>
            <a:xfrm>
              <a:off x="-16589" y="3042240"/>
              <a:ext cx="2063450" cy="13237"/>
            </a:xfrm>
            <a:prstGeom prst="bentConnector3">
              <a:avLst>
                <a:gd name="adj1" fmla="val 50000"/>
              </a:avLst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4" name="Connector: Elbow 43">
              <a:extLst>
                <a:ext uri="{FF2B5EF4-FFF2-40B4-BE49-F238E27FC236}">
                  <a16:creationId xmlns:a16="http://schemas.microsoft.com/office/drawing/2014/main" id="{841FBDDE-9B64-4772-97BB-2CD7A68CE395}"/>
                </a:ext>
              </a:extLst>
            </p:cNvPr>
            <p:cNvCxnSpPr>
              <a:cxnSpLocks/>
            </p:cNvCxnSpPr>
            <p:nvPr/>
          </p:nvCxnSpPr>
          <p:spPr>
            <a:xfrm>
              <a:off x="17" y="3025916"/>
              <a:ext cx="2055147" cy="900032"/>
            </a:xfrm>
            <a:prstGeom prst="bentConnector3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5" name="Connector: Elbow 44">
              <a:extLst>
                <a:ext uri="{FF2B5EF4-FFF2-40B4-BE49-F238E27FC236}">
                  <a16:creationId xmlns:a16="http://schemas.microsoft.com/office/drawing/2014/main" id="{FAD10917-AFC6-4706-9E90-50F0CCD89A1B}"/>
                </a:ext>
              </a:extLst>
            </p:cNvPr>
            <p:cNvCxnSpPr>
              <a:cxnSpLocks/>
            </p:cNvCxnSpPr>
            <p:nvPr/>
          </p:nvCxnSpPr>
          <p:spPr>
            <a:xfrm>
              <a:off x="-16589" y="3025916"/>
              <a:ext cx="3229503" cy="1808318"/>
            </a:xfrm>
            <a:prstGeom prst="bentConnector3">
              <a:avLst>
                <a:gd name="adj1" fmla="val 33121"/>
              </a:avLst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43219D5-17AB-4552-8194-FA29B68B78CB}"/>
                </a:ext>
              </a:extLst>
            </p:cNvPr>
            <p:cNvSpPr/>
            <p:nvPr/>
          </p:nvSpPr>
          <p:spPr>
            <a:xfrm>
              <a:off x="2055164" y="4495800"/>
              <a:ext cx="4011148" cy="760335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chemeClr val="bg1"/>
                  </a:solidFill>
                </a:rPr>
                <a:t>Corrections Advisory Committee</a:t>
              </a:r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C09A2ACF-8DD7-4C7F-8260-16E00C7889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9846" y="5688203"/>
            <a:ext cx="1325562" cy="13255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846F98-CF4B-4D1F-955F-6E18783016C9}"/>
              </a:ext>
            </a:extLst>
          </p:cNvPr>
          <p:cNvSpPr txBox="1"/>
          <p:nvPr/>
        </p:nvSpPr>
        <p:spPr>
          <a:xfrm flipH="1">
            <a:off x="228600" y="152400"/>
            <a:ext cx="99364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2060"/>
                </a:solidFill>
              </a:rPr>
              <a:t>IJIS Working Groups and Task Forces</a:t>
            </a:r>
            <a:r>
              <a:rPr lang="en-US" sz="3200" dirty="0">
                <a:solidFill>
                  <a:srgbClr val="002060"/>
                </a:solidFill>
              </a:rPr>
              <a:t> 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2A60CEE-E3D8-4183-9D6F-68FAAC68E1F9}"/>
              </a:ext>
            </a:extLst>
          </p:cNvPr>
          <p:cNvSpPr/>
          <p:nvPr/>
        </p:nvSpPr>
        <p:spPr>
          <a:xfrm>
            <a:off x="2055147" y="5549125"/>
            <a:ext cx="4040853" cy="851675"/>
          </a:xfrm>
          <a:custGeom>
            <a:avLst/>
            <a:gdLst>
              <a:gd name="connsiteX0" fmla="*/ 0 w 2640661"/>
              <a:gd name="connsiteY0" fmla="*/ 0 h 805401"/>
              <a:gd name="connsiteX1" fmla="*/ 2640661 w 2640661"/>
              <a:gd name="connsiteY1" fmla="*/ 0 h 805401"/>
              <a:gd name="connsiteX2" fmla="*/ 2640661 w 2640661"/>
              <a:gd name="connsiteY2" fmla="*/ 805401 h 805401"/>
              <a:gd name="connsiteX3" fmla="*/ 0 w 2640661"/>
              <a:gd name="connsiteY3" fmla="*/ 805401 h 805401"/>
              <a:gd name="connsiteX4" fmla="*/ 0 w 2640661"/>
              <a:gd name="connsiteY4" fmla="*/ 0 h 8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0661" h="805401">
                <a:moveTo>
                  <a:pt x="0" y="0"/>
                </a:moveTo>
                <a:lnTo>
                  <a:pt x="2640661" y="0"/>
                </a:lnTo>
                <a:lnTo>
                  <a:pt x="2640661" y="805401"/>
                </a:lnTo>
                <a:lnTo>
                  <a:pt x="0" y="805401"/>
                </a:lnTo>
                <a:lnTo>
                  <a:pt x="0" y="0"/>
                </a:lnTo>
                <a:close/>
              </a:path>
            </a:pathLst>
          </a:custGeom>
          <a:solidFill>
            <a:srgbClr val="4A6B94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spcFirstLastPara="0" vert="horz" wrap="square" lIns="12700" tIns="12700" rIns="12700" bIns="12700" numCol="1" spcCol="1270" anchor="ctr" anchorCtr="0">
            <a:noAutofit/>
          </a:bodyPr>
          <a:lstStyle/>
          <a:p>
            <a:pPr marL="0" marR="0" lvl="0" indent="0" algn="ctr" defTabSz="8890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Emergency Communications &amp; Response Advisory Committee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05E8AD8F-62BF-47F8-913E-910DCBAA902C}"/>
              </a:ext>
            </a:extLst>
          </p:cNvPr>
          <p:cNvCxnSpPr>
            <a:cxnSpLocks/>
          </p:cNvCxnSpPr>
          <p:nvPr/>
        </p:nvCxnSpPr>
        <p:spPr>
          <a:xfrm>
            <a:off x="-1143000" y="3106122"/>
            <a:ext cx="4347594" cy="291367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0A5D7D6-6341-4E9E-9F93-38F2DA8AA4D3}"/>
              </a:ext>
            </a:extLst>
          </p:cNvPr>
          <p:cNvSpPr/>
          <p:nvPr/>
        </p:nvSpPr>
        <p:spPr>
          <a:xfrm>
            <a:off x="7468154" y="2949714"/>
            <a:ext cx="327604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Security, CJIS Compliance, Cloud Solutions Task Force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FE3AB9-9EEE-4858-B696-680D5F4103B2}"/>
              </a:ext>
            </a:extLst>
          </p:cNvPr>
          <p:cNvSpPr txBox="1"/>
          <p:nvPr/>
        </p:nvSpPr>
        <p:spPr>
          <a:xfrm>
            <a:off x="7474417" y="4174903"/>
            <a:ext cx="33516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Person-Centric Data Modeling Working Group</a:t>
            </a:r>
          </a:p>
        </p:txBody>
      </p:sp>
    </p:spTree>
    <p:extLst>
      <p:ext uri="{BB962C8B-B14F-4D97-AF65-F5344CB8AC3E}">
        <p14:creationId xmlns:p14="http://schemas.microsoft.com/office/powerpoint/2010/main" val="1794951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2F28D40-B119-42CD-AA97-0ADC07EF756F}"/>
              </a:ext>
            </a:extLst>
          </p:cNvPr>
          <p:cNvGrpSpPr/>
          <p:nvPr/>
        </p:nvGrpSpPr>
        <p:grpSpPr>
          <a:xfrm>
            <a:off x="0" y="950824"/>
            <a:ext cx="10892951" cy="4383176"/>
            <a:chOff x="-29688" y="762001"/>
            <a:chExt cx="10892951" cy="4322298"/>
          </a:xfrm>
        </p:grpSpPr>
        <p:sp>
          <p:nvSpPr>
            <p:cNvPr id="28" name="Rectangle: Diagonal Corners Rounded 27">
              <a:extLst>
                <a:ext uri="{FF2B5EF4-FFF2-40B4-BE49-F238E27FC236}">
                  <a16:creationId xmlns:a16="http://schemas.microsoft.com/office/drawing/2014/main" id="{34C9A559-5AF9-4BA2-9632-4FE18362F696}"/>
                </a:ext>
              </a:extLst>
            </p:cNvPr>
            <p:cNvSpPr/>
            <p:nvPr/>
          </p:nvSpPr>
          <p:spPr>
            <a:xfrm>
              <a:off x="7277171" y="3842896"/>
              <a:ext cx="3564874" cy="979004"/>
            </a:xfrm>
            <a:prstGeom prst="round2DiagRect">
              <a:avLst/>
            </a:prstGeom>
            <a:solidFill>
              <a:srgbClr val="99CCFF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Law Enforcement Imaging Technology Task Force</a:t>
              </a:r>
            </a:p>
          </p:txBody>
        </p:sp>
        <p:sp>
          <p:nvSpPr>
            <p:cNvPr id="32" name="Rectangle: Diagonal Corners Rounded 31">
              <a:extLst>
                <a:ext uri="{FF2B5EF4-FFF2-40B4-BE49-F238E27FC236}">
                  <a16:creationId xmlns:a16="http://schemas.microsoft.com/office/drawing/2014/main" id="{2232CEA5-5568-43FF-B772-B007CA439C0A}"/>
                </a:ext>
              </a:extLst>
            </p:cNvPr>
            <p:cNvSpPr/>
            <p:nvPr/>
          </p:nvSpPr>
          <p:spPr>
            <a:xfrm>
              <a:off x="7298389" y="1756152"/>
              <a:ext cx="3564874" cy="804592"/>
            </a:xfrm>
            <a:prstGeom prst="round2DiagRect">
              <a:avLst/>
            </a:prstGeom>
            <a:solidFill>
              <a:srgbClr val="99CCFF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RMS Task Force</a:t>
              </a:r>
            </a:p>
          </p:txBody>
        </p:sp>
        <p:sp>
          <p:nvSpPr>
            <p:cNvPr id="33" name="Rectangle: Diagonal Corners Rounded 32">
              <a:extLst>
                <a:ext uri="{FF2B5EF4-FFF2-40B4-BE49-F238E27FC236}">
                  <a16:creationId xmlns:a16="http://schemas.microsoft.com/office/drawing/2014/main" id="{4E6E05F5-0F14-4FF9-842C-F78C9927E34D}"/>
                </a:ext>
              </a:extLst>
            </p:cNvPr>
            <p:cNvSpPr/>
            <p:nvPr/>
          </p:nvSpPr>
          <p:spPr>
            <a:xfrm>
              <a:off x="7294238" y="2752366"/>
              <a:ext cx="3564874" cy="937645"/>
            </a:xfrm>
            <a:prstGeom prst="round2DiagRect">
              <a:avLst/>
            </a:prstGeom>
            <a:solidFill>
              <a:srgbClr val="99CCFF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rgbClr val="0070C0"/>
                  </a:solidFill>
                </a:rPr>
                <a:t>CAD Interoperability and Technology Working Group</a:t>
              </a: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9849AE2-CD02-423D-A3F8-9A4F233B7B68}"/>
                </a:ext>
              </a:extLst>
            </p:cNvPr>
            <p:cNvSpPr/>
            <p:nvPr/>
          </p:nvSpPr>
          <p:spPr>
            <a:xfrm>
              <a:off x="2055164" y="1749500"/>
              <a:ext cx="4011148" cy="740758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FF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rgbClr val="0070C0"/>
                  </a:solidFill>
                </a:rPr>
                <a:t>Law Enforcement Advisory Committee </a:t>
              </a: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F38F87B-5FA9-4407-A494-C0F1006B21E9}"/>
                </a:ext>
              </a:extLst>
            </p:cNvPr>
            <p:cNvSpPr/>
            <p:nvPr/>
          </p:nvSpPr>
          <p:spPr>
            <a:xfrm>
              <a:off x="2055164" y="2640542"/>
              <a:ext cx="4011148" cy="702878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chemeClr val="bg1"/>
                  </a:solidFill>
                </a:rPr>
                <a:t>CJIS Advisory Committee</a:t>
              </a: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D99F4FC-A33A-4ECB-AFDA-E05C32EB2805}"/>
                </a:ext>
              </a:extLst>
            </p:cNvPr>
            <p:cNvSpPr/>
            <p:nvPr/>
          </p:nvSpPr>
          <p:spPr>
            <a:xfrm>
              <a:off x="2055164" y="3542241"/>
              <a:ext cx="4011148" cy="641621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chemeClr val="bg1"/>
                  </a:solidFill>
                </a:rPr>
                <a:t>Courts Advisory Committee</a:t>
              </a: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92CF4E6-B2DB-4C80-9284-260CD489E489}"/>
                </a:ext>
              </a:extLst>
            </p:cNvPr>
            <p:cNvSpPr/>
            <p:nvPr/>
          </p:nvSpPr>
          <p:spPr>
            <a:xfrm>
              <a:off x="2055164" y="762001"/>
              <a:ext cx="4011148" cy="793417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FF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rgbClr val="0070C0"/>
                  </a:solidFill>
                </a:rPr>
                <a:t>Technology and Architecture Committee </a:t>
              </a:r>
            </a:p>
          </p:txBody>
        </p:sp>
        <p:cxnSp>
          <p:nvCxnSpPr>
            <p:cNvPr id="41" name="Connector: Elbow 40">
              <a:extLst>
                <a:ext uri="{FF2B5EF4-FFF2-40B4-BE49-F238E27FC236}">
                  <a16:creationId xmlns:a16="http://schemas.microsoft.com/office/drawing/2014/main" id="{D872FDB6-90F1-4708-8971-5F42DDFD10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" y="1214691"/>
              <a:ext cx="2055163" cy="1964518"/>
            </a:xfrm>
            <a:prstGeom prst="bentConnector3">
              <a:avLst>
                <a:gd name="adj1" fmla="val 50000"/>
              </a:avLst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Connector: Elbow 41">
              <a:extLst>
                <a:ext uri="{FF2B5EF4-FFF2-40B4-BE49-F238E27FC236}">
                  <a16:creationId xmlns:a16="http://schemas.microsoft.com/office/drawing/2014/main" id="{0B52B505-38FF-4EF7-87DC-80E2C14E99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2039409"/>
              <a:ext cx="2055164" cy="1184439"/>
            </a:xfrm>
            <a:prstGeom prst="bentConnector3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Connector: Elbow 42">
              <a:extLst>
                <a:ext uri="{FF2B5EF4-FFF2-40B4-BE49-F238E27FC236}">
                  <a16:creationId xmlns:a16="http://schemas.microsoft.com/office/drawing/2014/main" id="{47633958-00CB-46EA-A0B8-D9AF890F3E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9688" y="3008142"/>
              <a:ext cx="2084852" cy="260950"/>
            </a:xfrm>
            <a:prstGeom prst="bentConnector3">
              <a:avLst>
                <a:gd name="adj1" fmla="val 50000"/>
              </a:avLst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4" name="Connector: Elbow 43">
              <a:extLst>
                <a:ext uri="{FF2B5EF4-FFF2-40B4-BE49-F238E27FC236}">
                  <a16:creationId xmlns:a16="http://schemas.microsoft.com/office/drawing/2014/main" id="{841FBDDE-9B64-4772-97BB-2CD7A68CE39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221189"/>
              <a:ext cx="2055164" cy="680416"/>
            </a:xfrm>
            <a:prstGeom prst="bentConnector3">
              <a:avLst/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5" name="Connector: Elbow 44">
              <a:extLst>
                <a:ext uri="{FF2B5EF4-FFF2-40B4-BE49-F238E27FC236}">
                  <a16:creationId xmlns:a16="http://schemas.microsoft.com/office/drawing/2014/main" id="{FAD10917-AFC6-4706-9E90-50F0CCD89A1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197191"/>
              <a:ext cx="3204611" cy="1542865"/>
            </a:xfrm>
            <a:prstGeom prst="bentConnector3">
              <a:avLst>
                <a:gd name="adj1" fmla="val 33538"/>
              </a:avLst>
            </a:prstGeom>
            <a:ln w="1905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43219D5-17AB-4552-8194-FA29B68B78CB}"/>
                </a:ext>
              </a:extLst>
            </p:cNvPr>
            <p:cNvSpPr/>
            <p:nvPr/>
          </p:nvSpPr>
          <p:spPr>
            <a:xfrm>
              <a:off x="2055164" y="4368800"/>
              <a:ext cx="4011148" cy="715499"/>
            </a:xfrm>
            <a:custGeom>
              <a:avLst/>
              <a:gdLst>
                <a:gd name="connsiteX0" fmla="*/ 0 w 2640661"/>
                <a:gd name="connsiteY0" fmla="*/ 0 h 805401"/>
                <a:gd name="connsiteX1" fmla="*/ 2640661 w 2640661"/>
                <a:gd name="connsiteY1" fmla="*/ 0 h 805401"/>
                <a:gd name="connsiteX2" fmla="*/ 2640661 w 2640661"/>
                <a:gd name="connsiteY2" fmla="*/ 805401 h 805401"/>
                <a:gd name="connsiteX3" fmla="*/ 0 w 2640661"/>
                <a:gd name="connsiteY3" fmla="*/ 805401 h 805401"/>
                <a:gd name="connsiteX4" fmla="*/ 0 w 2640661"/>
                <a:gd name="connsiteY4" fmla="*/ 0 h 8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40661" h="805401">
                  <a:moveTo>
                    <a:pt x="0" y="0"/>
                  </a:moveTo>
                  <a:lnTo>
                    <a:pt x="2640661" y="0"/>
                  </a:lnTo>
                  <a:lnTo>
                    <a:pt x="2640661" y="805401"/>
                  </a:lnTo>
                  <a:lnTo>
                    <a:pt x="0" y="8054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6B94"/>
            </a:solidFill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kern="1200" dirty="0">
                  <a:solidFill>
                    <a:schemeClr val="bg1"/>
                  </a:solidFill>
                </a:rPr>
                <a:t>Corrections Advisory Committee</a:t>
              </a:r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ADFE1B11-634C-49B6-B38D-8A72B1B35AD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200" y="5691754"/>
            <a:ext cx="1325562" cy="13948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E3CE1B-58E8-445F-B55C-80708FFD561C}"/>
              </a:ext>
            </a:extLst>
          </p:cNvPr>
          <p:cNvSpPr txBox="1"/>
          <p:nvPr/>
        </p:nvSpPr>
        <p:spPr>
          <a:xfrm>
            <a:off x="457200" y="228600"/>
            <a:ext cx="9525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2060"/>
                </a:solidFill>
              </a:rPr>
              <a:t>IJIS Working Groups and Task Forces </a:t>
            </a:r>
            <a:r>
              <a:rPr lang="en-US" sz="2400" dirty="0">
                <a:solidFill>
                  <a:srgbClr val="002060"/>
                </a:solidFill>
              </a:rPr>
              <a:t>(continued) </a:t>
            </a:r>
            <a:endParaRPr lang="en-US" sz="3200" dirty="0">
              <a:solidFill>
                <a:srgbClr val="002060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313B1FE-0729-402B-A0A2-78C46992DCFE}"/>
              </a:ext>
            </a:extLst>
          </p:cNvPr>
          <p:cNvCxnSpPr>
            <a:cxnSpLocks/>
            <a:endCxn id="33" idx="2"/>
          </p:cNvCxnSpPr>
          <p:nvPr/>
        </p:nvCxnSpPr>
        <p:spPr>
          <a:xfrm>
            <a:off x="6084433" y="2335877"/>
            <a:ext cx="1239493" cy="1108772"/>
          </a:xfrm>
          <a:prstGeom prst="line">
            <a:avLst/>
          </a:prstGeom>
          <a:ln>
            <a:solidFill>
              <a:srgbClr val="0D2A4A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F052E5-E5BA-48F9-A808-1D9503F43935}"/>
              </a:ext>
            </a:extLst>
          </p:cNvPr>
          <p:cNvCxnSpPr>
            <a:cxnSpLocks/>
            <a:endCxn id="32" idx="2"/>
          </p:cNvCxnSpPr>
          <p:nvPr/>
        </p:nvCxnSpPr>
        <p:spPr>
          <a:xfrm>
            <a:off x="6088032" y="2327827"/>
            <a:ext cx="1240045" cy="39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94B1B9-A25A-4288-97F9-E5251263F38F}"/>
              </a:ext>
            </a:extLst>
          </p:cNvPr>
          <p:cNvCxnSpPr>
            <a:cxnSpLocks/>
            <a:endCxn id="28" idx="2"/>
          </p:cNvCxnSpPr>
          <p:nvPr/>
        </p:nvCxnSpPr>
        <p:spPr>
          <a:xfrm>
            <a:off x="6096000" y="2366939"/>
            <a:ext cx="1210859" cy="22045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: Diagonal Corners Rounded 30">
            <a:extLst>
              <a:ext uri="{FF2B5EF4-FFF2-40B4-BE49-F238E27FC236}">
                <a16:creationId xmlns:a16="http://schemas.microsoft.com/office/drawing/2014/main" id="{76EC03F0-8516-43B3-B18A-D5C9A3DFBE6F}"/>
              </a:ext>
            </a:extLst>
          </p:cNvPr>
          <p:cNvSpPr/>
          <p:nvPr/>
        </p:nvSpPr>
        <p:spPr>
          <a:xfrm>
            <a:off x="7328077" y="972941"/>
            <a:ext cx="3564874" cy="804592"/>
          </a:xfrm>
          <a:prstGeom prst="round2DiagRect">
            <a:avLst/>
          </a:prstGeom>
          <a:solidFill>
            <a:srgbClr val="99CCFF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Blockchain Task Force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834E89-6A7A-4FC1-9F68-F6EA35F99FAD}"/>
              </a:ext>
            </a:extLst>
          </p:cNvPr>
          <p:cNvCxnSpPr>
            <a:cxnSpLocks/>
            <a:endCxn id="31" idx="2"/>
          </p:cNvCxnSpPr>
          <p:nvPr/>
        </p:nvCxnSpPr>
        <p:spPr>
          <a:xfrm>
            <a:off x="6117203" y="1375237"/>
            <a:ext cx="121087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A4CB2853-9B74-4EC4-B4F2-563A5A50242D}"/>
              </a:ext>
            </a:extLst>
          </p:cNvPr>
          <p:cNvCxnSpPr>
            <a:cxnSpLocks/>
          </p:cNvCxnSpPr>
          <p:nvPr/>
        </p:nvCxnSpPr>
        <p:spPr>
          <a:xfrm>
            <a:off x="29687" y="3471571"/>
            <a:ext cx="3170713" cy="2548229"/>
          </a:xfrm>
          <a:prstGeom prst="bentConnector3">
            <a:avLst>
              <a:gd name="adj1" fmla="val 32808"/>
            </a:avLst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2F39731-396F-40FA-B772-00BFFF0F99AD}"/>
              </a:ext>
            </a:extLst>
          </p:cNvPr>
          <p:cNvSpPr/>
          <p:nvPr/>
        </p:nvSpPr>
        <p:spPr>
          <a:xfrm>
            <a:off x="2087474" y="5547741"/>
            <a:ext cx="4040853" cy="776756"/>
          </a:xfrm>
          <a:custGeom>
            <a:avLst/>
            <a:gdLst>
              <a:gd name="connsiteX0" fmla="*/ 0 w 2640661"/>
              <a:gd name="connsiteY0" fmla="*/ 0 h 805401"/>
              <a:gd name="connsiteX1" fmla="*/ 2640661 w 2640661"/>
              <a:gd name="connsiteY1" fmla="*/ 0 h 805401"/>
              <a:gd name="connsiteX2" fmla="*/ 2640661 w 2640661"/>
              <a:gd name="connsiteY2" fmla="*/ 805401 h 805401"/>
              <a:gd name="connsiteX3" fmla="*/ 0 w 2640661"/>
              <a:gd name="connsiteY3" fmla="*/ 805401 h 805401"/>
              <a:gd name="connsiteX4" fmla="*/ 0 w 2640661"/>
              <a:gd name="connsiteY4" fmla="*/ 0 h 80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40661" h="805401">
                <a:moveTo>
                  <a:pt x="0" y="0"/>
                </a:moveTo>
                <a:lnTo>
                  <a:pt x="2640661" y="0"/>
                </a:lnTo>
                <a:lnTo>
                  <a:pt x="2640661" y="805401"/>
                </a:lnTo>
                <a:lnTo>
                  <a:pt x="0" y="805401"/>
                </a:lnTo>
                <a:lnTo>
                  <a:pt x="0" y="0"/>
                </a:lnTo>
                <a:close/>
              </a:path>
            </a:pathLst>
          </a:custGeom>
          <a:solidFill>
            <a:srgbClr val="4A6B94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spcFirstLastPara="0" vert="horz" wrap="square" lIns="12700" tIns="12700" rIns="12700" bIns="12700" numCol="1" spcCol="1270" anchor="ctr" anchorCtr="0">
            <a:noAutofit/>
          </a:bodyPr>
          <a:lstStyle/>
          <a:p>
            <a:pPr marL="0" marR="0" lvl="0" indent="0" algn="ctr" defTabSz="8890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Emergency Communications &amp; Response Advisory Committee</a:t>
            </a:r>
          </a:p>
        </p:txBody>
      </p:sp>
    </p:spTree>
    <p:extLst>
      <p:ext uri="{BB962C8B-B14F-4D97-AF65-F5344CB8AC3E}">
        <p14:creationId xmlns:p14="http://schemas.microsoft.com/office/powerpoint/2010/main" val="1076652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30097-00FE-4EFD-BA2D-CC6C0D8F8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Annual and Topic/Industry-Specific Events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97C7AD-40C8-408D-8BED-F2BC578CE461}"/>
              </a:ext>
            </a:extLst>
          </p:cNvPr>
          <p:cNvSpPr txBox="1">
            <a:spLocks/>
          </p:cNvSpPr>
          <p:nvPr/>
        </p:nvSpPr>
        <p:spPr>
          <a:xfrm>
            <a:off x="613873" y="1375873"/>
            <a:ext cx="10968527" cy="4317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0C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460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0C0"/>
              </a:buClr>
              <a:buFont typeface="Calibri" panose="020F0502020204030204" pitchFamily="34" charset="0"/>
              <a:buChar char="―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75000"/>
                  <a:lumOff val="25000"/>
                </a:schemeClr>
              </a:buClr>
              <a:buFont typeface="Calibri" panose="020F0502020204030204" pitchFamily="34" charset="0"/>
              <a:buChar char="―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National Symposium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Mid-Year Briefing and Member Forum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Corrections Leadership Technology Forum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Court Technology Industry Summit Series</a:t>
            </a:r>
          </a:p>
          <a:p>
            <a:pPr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Emergency Response Technology Forum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Opioid Technology Summit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Privacy Summit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Artificial Intelligence and Video Analytics Summit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291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puzzle pieces&#10;&#10;Description generated with high confidence">
            <a:extLst>
              <a:ext uri="{FF2B5EF4-FFF2-40B4-BE49-F238E27FC236}">
                <a16:creationId xmlns:a16="http://schemas.microsoft.com/office/drawing/2014/main" id="{D4D35FD3-B931-48A7-B1A9-6320AD76E3E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34178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AE3CDB-FFC1-4589-AD9B-DEE45D96D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4419600"/>
            <a:ext cx="1066800" cy="1066800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653C1C91-56DD-40DE-9A81-70C0D6227D2E}"/>
              </a:ext>
            </a:extLst>
          </p:cNvPr>
          <p:cNvSpPr txBox="1">
            <a:spLocks/>
          </p:cNvSpPr>
          <p:nvPr/>
        </p:nvSpPr>
        <p:spPr>
          <a:xfrm>
            <a:off x="4648200" y="1066800"/>
            <a:ext cx="6858000" cy="27008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0D2A4A"/>
                </a:solidFill>
                <a:effectLst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ctr"/>
            <a:r>
              <a:rPr lang="en-US" sz="3000" dirty="0">
                <a:solidFill>
                  <a:schemeClr val="tx1"/>
                </a:solidFill>
              </a:rPr>
              <a:t>Our Vision is a never-ending digital revolution in public-sector technology and information sharing that results in </a:t>
            </a:r>
            <a:r>
              <a:rPr lang="en-US" sz="3000" i="1" dirty="0">
                <a:solidFill>
                  <a:schemeClr val="tx1"/>
                </a:solidFill>
              </a:rPr>
              <a:t>safer, healthier, and happier communities</a:t>
            </a:r>
            <a:r>
              <a:rPr lang="en-US" sz="3000" dirty="0">
                <a:solidFill>
                  <a:schemeClr val="tx1"/>
                </a:solidFill>
              </a:rPr>
              <a:t>. </a:t>
            </a:r>
            <a:br>
              <a:rPr lang="en-US" sz="2300" dirty="0">
                <a:solidFill>
                  <a:schemeClr val="tx1"/>
                </a:solidFill>
              </a:rPr>
            </a:br>
            <a:br>
              <a:rPr lang="en-US" sz="2300" dirty="0">
                <a:solidFill>
                  <a:schemeClr val="tx1"/>
                </a:solidFill>
              </a:rPr>
            </a:br>
            <a:br>
              <a:rPr lang="en-US" sz="2300" dirty="0">
                <a:solidFill>
                  <a:schemeClr val="tx1"/>
                </a:solidFill>
              </a:rPr>
            </a:br>
            <a:br>
              <a:rPr lang="en-US" sz="2300" dirty="0">
                <a:solidFill>
                  <a:schemeClr val="tx1"/>
                </a:solidFill>
              </a:rPr>
            </a:br>
            <a:r>
              <a:rPr lang="en-US" sz="2300" dirty="0">
                <a:solidFill>
                  <a:schemeClr val="tx1"/>
                </a:solidFill>
              </a:rPr>
              <a:t>www.ijis.org</a:t>
            </a:r>
          </a:p>
        </p:txBody>
      </p:sp>
    </p:spTree>
    <p:extLst>
      <p:ext uri="{BB962C8B-B14F-4D97-AF65-F5344CB8AC3E}">
        <p14:creationId xmlns:p14="http://schemas.microsoft.com/office/powerpoint/2010/main" val="266481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30097-00FE-4EFD-BA2D-CC6C0D8F8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23" y="152400"/>
            <a:ext cx="10972800" cy="1143000"/>
          </a:xfrm>
        </p:spPr>
        <p:txBody>
          <a:bodyPr>
            <a:normAutofit/>
          </a:bodyPr>
          <a:lstStyle/>
          <a:p>
            <a:r>
              <a:rPr lang="en-US" sz="4400" dirty="0"/>
              <a:t>Discussion Threads…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883E3-DA87-4C15-BD62-D1D660755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536052"/>
            <a:ext cx="11582400" cy="410274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</a:pPr>
            <a:r>
              <a:rPr lang="en-US" altLang="en-US" dirty="0">
                <a:solidFill>
                  <a:prstClr val="black"/>
                </a:solidFill>
                <a:ea typeface="+mn-ea"/>
                <a:cs typeface="+mn-cs"/>
              </a:rPr>
              <a:t>IJIS History 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</a:pPr>
            <a:r>
              <a:rPr lang="en-US" altLang="en-US" dirty="0">
                <a:solidFill>
                  <a:prstClr val="black"/>
                </a:solidFill>
                <a:ea typeface="+mn-ea"/>
                <a:cs typeface="+mn-cs"/>
              </a:rPr>
              <a:t>Understanding the Value to IJIS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</a:pPr>
            <a:r>
              <a:rPr lang="en-US" altLang="en-US" dirty="0">
                <a:solidFill>
                  <a:prstClr val="black"/>
                </a:solidFill>
                <a:ea typeface="+mn-ea"/>
                <a:cs typeface="+mn-cs"/>
              </a:rPr>
              <a:t>IJIS Differentiators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</a:pPr>
            <a:r>
              <a:rPr lang="en-US" altLang="en-US" dirty="0">
                <a:solidFill>
                  <a:prstClr val="black"/>
                </a:solidFill>
                <a:ea typeface="+mn-ea"/>
                <a:cs typeface="+mn-cs"/>
              </a:rPr>
              <a:t>Aligning Paths Between IJIS and NIEM/NBAC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</a:pPr>
            <a:r>
              <a:rPr lang="en-US" altLang="en-US" dirty="0">
                <a:solidFill>
                  <a:prstClr val="black"/>
                </a:solidFill>
                <a:ea typeface="+mn-ea"/>
                <a:cs typeface="+mn-cs"/>
              </a:rPr>
              <a:t>Input is Always Welcome</a:t>
            </a:r>
          </a:p>
          <a:p>
            <a:pPr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</a:pPr>
            <a:endParaRPr lang="en-US" altLang="en-US" dirty="0">
              <a:solidFill>
                <a:prstClr val="black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3920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echnology">
            <a:extLst>
              <a:ext uri="{FF2B5EF4-FFF2-40B4-BE49-F238E27FC236}">
                <a16:creationId xmlns:a16="http://schemas.microsoft.com/office/drawing/2014/main" id="{A3E17EA8-60AB-4E3D-ADEB-20C5AD8D48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9436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82929F-C1E5-4ED6-A680-00F122A67C8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277710" y="609600"/>
            <a:ext cx="5638800" cy="5238750"/>
          </a:xfrm>
        </p:spPr>
        <p:txBody>
          <a:bodyPr>
            <a:normAutofit fontScale="90000"/>
          </a:bodyPr>
          <a:lstStyle/>
          <a:p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IJIS Institute is a </a:t>
            </a:r>
            <a:b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nonprofit alliance </a:t>
            </a: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working to promote and enable technology in the public sector and expand the use of </a:t>
            </a:r>
            <a:r>
              <a:rPr lang="en-US" alt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information sharing</a:t>
            </a:r>
            <a:br>
              <a:rPr lang="en-US" alt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 maximize safety, efficiency, and productivity</a:t>
            </a: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A33524-2FAF-469E-B752-E9D0583A98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39" y="5385042"/>
            <a:ext cx="1325562" cy="132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676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generated with high confidence">
            <a:extLst>
              <a:ext uri="{FF2B5EF4-FFF2-40B4-BE49-F238E27FC236}">
                <a16:creationId xmlns:a16="http://schemas.microsoft.com/office/drawing/2014/main" id="{363BE419-3397-47F9-A43C-AA072C7ADB5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8001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427853B-E0D5-48DC-AB7C-ABD6F9FBF0EA}"/>
              </a:ext>
            </a:extLst>
          </p:cNvPr>
          <p:cNvSpPr/>
          <p:nvPr/>
        </p:nvSpPr>
        <p:spPr>
          <a:xfrm>
            <a:off x="1524000" y="2590800"/>
            <a:ext cx="9144000" cy="32004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CAB068-6B35-4D8E-BB2F-DEE85BDBB41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657" y="4465638"/>
            <a:ext cx="1325562" cy="13255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12D2BA8-5C69-4EF8-938C-0E7AF3DFCDF8}"/>
              </a:ext>
            </a:extLst>
          </p:cNvPr>
          <p:cNvSpPr/>
          <p:nvPr/>
        </p:nvSpPr>
        <p:spPr>
          <a:xfrm>
            <a:off x="1828800" y="2716556"/>
            <a:ext cx="80772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/>
              <a:t>IJIS Institute advocates for </a:t>
            </a:r>
            <a:r>
              <a:rPr lang="en-US" sz="3000" i="1" dirty="0"/>
              <a:t>policies, processes, and information sharing standards </a:t>
            </a:r>
            <a:r>
              <a:rPr lang="en-US" sz="3000" dirty="0"/>
              <a:t>that impact our safety and security, builds knowledge on behalf of our stakeholder groups, and connects the organizations and leaders within the </a:t>
            </a:r>
            <a:br>
              <a:rPr lang="en-US" sz="3000" dirty="0"/>
            </a:br>
            <a:r>
              <a:rPr lang="en-US" sz="3000" dirty="0"/>
              <a:t>communities of interest.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2421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30097-00FE-4EFD-BA2D-CC6C0D8F8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323" y="35498"/>
            <a:ext cx="10972800" cy="1143000"/>
          </a:xfrm>
        </p:spPr>
        <p:txBody>
          <a:bodyPr>
            <a:normAutofit/>
          </a:bodyPr>
          <a:lstStyle/>
          <a:p>
            <a:r>
              <a:rPr lang="en-US" sz="4400" dirty="0"/>
              <a:t>IJIS Board of Directors 2021/2022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883E3-DA87-4C15-BD62-D1D660755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155052"/>
            <a:ext cx="11582400" cy="2731148"/>
          </a:xfrm>
        </p:spPr>
        <p:txBody>
          <a:bodyPr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  <a:buNone/>
            </a:pPr>
            <a:r>
              <a:rPr lang="en-US" altLang="en-US" sz="2800" b="1" dirty="0">
                <a:solidFill>
                  <a:prstClr val="black"/>
                </a:solidFill>
                <a:ea typeface="+mn-ea"/>
                <a:cs typeface="+mn-cs"/>
              </a:rPr>
              <a:t>Executive Committee:</a:t>
            </a:r>
          </a:p>
          <a:p>
            <a:pPr marL="0" lvl="0" indent="0"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  <a:buNone/>
            </a:pP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Roger Mann, </a:t>
            </a:r>
            <a:r>
              <a:rPr lang="en-US" altLang="en-US" sz="2400" b="1" dirty="0">
                <a:solidFill>
                  <a:prstClr val="black"/>
                </a:solidFill>
                <a:ea typeface="+mn-ea"/>
                <a:cs typeface="+mn-cs"/>
              </a:rPr>
              <a:t>Chair</a:t>
            </a: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 (GlobalFlyte, Inc.) 		Tanya Stauffer, </a:t>
            </a:r>
            <a:r>
              <a:rPr lang="en-US" altLang="en-US" sz="2400" b="1" dirty="0">
                <a:solidFill>
                  <a:prstClr val="black"/>
                </a:solidFill>
                <a:ea typeface="+mn-ea"/>
                <a:cs typeface="+mn-cs"/>
              </a:rPr>
              <a:t>Secretary</a:t>
            </a: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 (Analysts Int’l)</a:t>
            </a:r>
          </a:p>
          <a:p>
            <a:pPr marL="0" lvl="0" indent="0"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  <a:buNone/>
            </a:pP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Joe Wheeler. </a:t>
            </a:r>
            <a:r>
              <a:rPr lang="en-US" altLang="en-US" sz="2400" b="1" dirty="0">
                <a:solidFill>
                  <a:prstClr val="black"/>
                </a:solidFill>
                <a:ea typeface="+mn-ea"/>
                <a:cs typeface="+mn-cs"/>
              </a:rPr>
              <a:t>Vice Chair</a:t>
            </a: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 (Mission Critical Partners)	Ryan </a:t>
            </a:r>
            <a:r>
              <a:rPr lang="en-US" altLang="en-US" sz="2400" dirty="0" err="1">
                <a:solidFill>
                  <a:prstClr val="black"/>
                </a:solidFill>
                <a:ea typeface="+mn-ea"/>
                <a:cs typeface="+mn-cs"/>
              </a:rPr>
              <a:t>Burchnell</a:t>
            </a: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, </a:t>
            </a:r>
            <a:r>
              <a:rPr lang="en-US" altLang="en-US" sz="2400" b="1" dirty="0">
                <a:solidFill>
                  <a:prstClr val="black"/>
                </a:solidFill>
                <a:ea typeface="+mn-ea"/>
                <a:cs typeface="+mn-cs"/>
              </a:rPr>
              <a:t>Director-at-Large</a:t>
            </a: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 (ATT)</a:t>
            </a:r>
          </a:p>
          <a:p>
            <a:pPr marL="0" lvl="0" indent="0"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  <a:buNone/>
            </a:pPr>
            <a:r>
              <a:rPr lang="en-US" altLang="en-US" sz="2400" dirty="0">
                <a:solidFill>
                  <a:prstClr val="black"/>
                </a:solidFill>
              </a:rPr>
              <a:t>Juan Colon, </a:t>
            </a:r>
            <a:r>
              <a:rPr lang="en-US" altLang="en-US" sz="2400" b="1" dirty="0">
                <a:solidFill>
                  <a:prstClr val="black"/>
                </a:solidFill>
              </a:rPr>
              <a:t>Treasurer</a:t>
            </a:r>
            <a:r>
              <a:rPr lang="en-US" altLang="en-US" sz="2400" dirty="0">
                <a:solidFill>
                  <a:prstClr val="black"/>
                </a:solidFill>
              </a:rPr>
              <a:t> (SAS)</a:t>
            </a:r>
            <a:r>
              <a:rPr lang="en-US" altLang="en-US" sz="2000" dirty="0">
                <a:solidFill>
                  <a:prstClr val="black"/>
                </a:solidFill>
              </a:rPr>
              <a:t>		</a:t>
            </a:r>
            <a:endParaRPr lang="en-US" altLang="en-US" sz="1800" dirty="0">
              <a:solidFill>
                <a:prstClr val="black"/>
              </a:solidFill>
              <a:ea typeface="+mn-ea"/>
              <a:cs typeface="+mn-cs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731395-9A21-48E9-B287-22165214B79E}"/>
              </a:ext>
            </a:extLst>
          </p:cNvPr>
          <p:cNvSpPr txBox="1">
            <a:spLocks/>
          </p:cNvSpPr>
          <p:nvPr/>
        </p:nvSpPr>
        <p:spPr>
          <a:xfrm>
            <a:off x="1066800" y="3763956"/>
            <a:ext cx="5605063" cy="193899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396875" indent="-396875" algn="l" defTabSz="914363" rtl="0" eaLnBrk="1" latinLnBrk="0" hangingPunct="1">
              <a:lnSpc>
                <a:spcPct val="90000"/>
              </a:lnSpc>
              <a:spcBef>
                <a:spcPct val="20000"/>
              </a:spcBef>
              <a:buFontTx/>
              <a:buBlip>
                <a:blip r:embed="rId3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396875" algn="l" defTabSz="914363" rtl="0" eaLnBrk="1" latinLnBrk="0" hangingPunct="1">
              <a:lnSpc>
                <a:spcPct val="90000"/>
              </a:lnSpc>
              <a:spcBef>
                <a:spcPct val="20000"/>
              </a:spcBef>
              <a:buFontTx/>
              <a:buBlip>
                <a:blip r:embed="rId4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8888" indent="-344488" algn="l" defTabSz="914363" rtl="0" eaLnBrk="1" latinLnBrk="0" hangingPunct="1">
              <a:lnSpc>
                <a:spcPct val="90000"/>
              </a:lnSpc>
              <a:spcBef>
                <a:spcPct val="20000"/>
              </a:spcBef>
              <a:buFontTx/>
              <a:buBlip>
                <a:blip r:embed="rId4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4963" indent="-346075" algn="l" defTabSz="914363" rtl="0" eaLnBrk="1" latinLnBrk="0" hangingPunct="1">
              <a:lnSpc>
                <a:spcPct val="90000"/>
              </a:lnSpc>
              <a:spcBef>
                <a:spcPct val="20000"/>
              </a:spcBef>
              <a:buFontTx/>
              <a:buBlip>
                <a:blip r:embed="rId4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1513" indent="-336550" algn="l" defTabSz="914363" rtl="0" eaLnBrk="1" latinLnBrk="0" hangingPunct="1">
              <a:lnSpc>
                <a:spcPct val="90000"/>
              </a:lnSpc>
              <a:spcBef>
                <a:spcPct val="20000"/>
              </a:spcBef>
              <a:buFontTx/>
              <a:buBlip>
                <a:blip r:embed="rId4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  <a:buSzPct val="90000"/>
              <a:buFont typeface="Wingdings" panose="05000000000000000000" pitchFamily="2" charset="2"/>
              <a:buChar char="q"/>
              <a:defRPr/>
            </a:pP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Dan Twohig</a:t>
            </a:r>
            <a:r>
              <a:rPr lang="en-US" altLang="en-US" sz="2400" b="1" dirty="0">
                <a:solidFill>
                  <a:prstClr val="black"/>
                </a:solidFill>
                <a:ea typeface="+mn-ea"/>
                <a:cs typeface="+mn-cs"/>
              </a:rPr>
              <a:t> </a:t>
            </a: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(Motorola Solutions)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  <a:buSzPct val="90000"/>
              <a:buFont typeface="Wingdings" panose="05000000000000000000" pitchFamily="2" charset="2"/>
              <a:buChar char="q"/>
              <a:defRPr/>
            </a:pPr>
            <a:r>
              <a:rPr lang="en-US" altLang="en-US" sz="2400" dirty="0">
                <a:solidFill>
                  <a:prstClr val="black"/>
                </a:solidFill>
              </a:rPr>
              <a:t>Stephen Morris </a:t>
            </a:r>
            <a:r>
              <a:rPr lang="en-US" altLang="en-US" sz="2400" dirty="0">
                <a:solidFill>
                  <a:prstClr val="black"/>
                </a:solidFill>
                <a:ea typeface="+mn-ea"/>
                <a:cs typeface="+mn-cs"/>
              </a:rPr>
              <a:t>(IBM Global Services)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  <a:buSzPct val="90000"/>
              <a:buFont typeface="Wingdings" panose="05000000000000000000" pitchFamily="2" charset="2"/>
              <a:buChar char="q"/>
              <a:defRPr/>
            </a:pPr>
            <a:r>
              <a:rPr lang="en-US" altLang="en-US" sz="2400" dirty="0">
                <a:solidFill>
                  <a:prstClr val="black"/>
                </a:solidFill>
              </a:rPr>
              <a:t>Rick Zak (Microsoft)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44546A"/>
              </a:buClr>
              <a:buSzPct val="90000"/>
              <a:buFont typeface="Wingdings" panose="05000000000000000000" pitchFamily="2" charset="2"/>
              <a:buChar char="q"/>
              <a:defRPr/>
            </a:pPr>
            <a:r>
              <a:rPr lang="en-US" altLang="en-US" sz="2400" dirty="0">
                <a:solidFill>
                  <a:prstClr val="black"/>
                </a:solidFill>
              </a:rPr>
              <a:t>Mike Lesko (NEC America)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409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30097-00FE-4EFD-BA2D-CC6C0D8F8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206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IJIS Focus Areas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58D19D-148F-4191-838E-E4D41998113E}"/>
              </a:ext>
            </a:extLst>
          </p:cNvPr>
          <p:cNvSpPr/>
          <p:nvPr/>
        </p:nvSpPr>
        <p:spPr>
          <a:xfrm>
            <a:off x="609600" y="1477357"/>
            <a:ext cx="10210800" cy="3593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 lvl="0" indent="-22860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IJIS Members and Associates work within and across multiple public sector domains:</a:t>
            </a:r>
          </a:p>
          <a:p>
            <a:pPr marL="803275" marR="0" lvl="1" indent="-346075" defTabSz="91440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Criminal Justice (Law Enforcement, Corrections, Courts)</a:t>
            </a:r>
          </a:p>
          <a:p>
            <a:pPr marL="803275" marR="0" lvl="1" indent="-346075" defTabSz="91440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Public Safety (Fire, Emergency Medical Services, Emergency Management)</a:t>
            </a:r>
          </a:p>
          <a:p>
            <a:pPr marL="803275" marR="0" lvl="1" indent="-346075" defTabSz="91440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Homeland Security</a:t>
            </a:r>
          </a:p>
          <a:p>
            <a:pPr marL="803275" marR="0" lvl="1" indent="-346075" defTabSz="91440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Health and Human Services</a:t>
            </a:r>
          </a:p>
          <a:p>
            <a:pPr marL="803275" marR="0" lvl="1" indent="-346075" defTabSz="91440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Education (School Safety)</a:t>
            </a:r>
          </a:p>
          <a:p>
            <a:pPr marL="803275" marR="0" lvl="1" indent="-346075" defTabSz="91440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Transportation</a:t>
            </a:r>
          </a:p>
        </p:txBody>
      </p:sp>
    </p:spTree>
    <p:extLst>
      <p:ext uri="{BB962C8B-B14F-4D97-AF65-F5344CB8AC3E}">
        <p14:creationId xmlns:p14="http://schemas.microsoft.com/office/powerpoint/2010/main" val="2062051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30097-00FE-4EFD-BA2D-CC6C0D8F8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IJIS Member Initiatives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33D56D-D9DF-49FF-8079-A0C80E4867EF}"/>
              </a:ext>
            </a:extLst>
          </p:cNvPr>
          <p:cNvSpPr txBox="1">
            <a:spLocks/>
          </p:cNvSpPr>
          <p:nvPr/>
        </p:nvSpPr>
        <p:spPr>
          <a:xfrm>
            <a:off x="613873" y="1397047"/>
            <a:ext cx="10968527" cy="431795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0C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460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0C0"/>
              </a:buClr>
              <a:buFont typeface="Calibri" panose="020F0502020204030204" pitchFamily="34" charset="0"/>
              <a:buChar char="―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75000"/>
                  <a:lumOff val="25000"/>
                </a:schemeClr>
              </a:buClr>
              <a:buFont typeface="Calibri" panose="020F0502020204030204" pitchFamily="34" charset="0"/>
              <a:buChar char="―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Advisory Committees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Task Forces and Working Groups</a:t>
            </a:r>
          </a:p>
          <a:p>
            <a:pPr marL="803275" marR="0" lvl="1" indent="-3460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Law Enforcement Imaging Technology</a:t>
            </a:r>
          </a:p>
          <a:p>
            <a:pPr marL="803275" marR="0" lvl="1" indent="-3460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Blockchain</a:t>
            </a:r>
          </a:p>
          <a:p>
            <a:pPr marL="803275" marR="0" lvl="1" indent="-3460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RMS Task Force </a:t>
            </a:r>
          </a:p>
          <a:p>
            <a:pPr marL="803275" marR="0" lvl="1" indent="-3460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CAD/RMS Interoperability</a:t>
            </a:r>
          </a:p>
          <a:p>
            <a:pPr marL="803275" marR="0" lvl="1" indent="-3460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Background Checks</a:t>
            </a:r>
          </a:p>
          <a:p>
            <a:pPr lvl="1"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defRPr/>
            </a:pPr>
            <a:r>
              <a:rPr lang="en-US" dirty="0">
                <a:solidFill>
                  <a:sysClr val="windowText" lastClr="000000"/>
                </a:solidFill>
                <a:latin typeface="Calibri" panose="020F0502020204030204"/>
              </a:rPr>
              <a:t>Criminal Justice Data Modeling Working (Person-centric)</a:t>
            </a:r>
          </a:p>
          <a:p>
            <a:pPr marL="803275" marR="0" lvl="1" indent="-3460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Security, CJIS Compliance, and Transition to Cloud Solutions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Technology Leadership Forums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Partnerships with Practitioner Organizations, Standards Development Organizations, Engineering and Research Organizations, and Academia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7049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30097-00FE-4EFD-BA2D-CC6C0D8F8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-76200"/>
            <a:ext cx="10972800" cy="990600"/>
          </a:xfrm>
        </p:spPr>
        <p:txBody>
          <a:bodyPr/>
          <a:lstStyle/>
          <a:p>
            <a:r>
              <a:rPr lang="en-US" sz="4400" dirty="0"/>
              <a:t>National Projects 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C0C90E-430C-48A2-894F-0CCE4BBFE57B}"/>
              </a:ext>
            </a:extLst>
          </p:cNvPr>
          <p:cNvSpPr txBox="1">
            <a:spLocks/>
          </p:cNvSpPr>
          <p:nvPr/>
        </p:nvSpPr>
        <p:spPr>
          <a:xfrm>
            <a:off x="613873" y="762000"/>
            <a:ext cx="10968527" cy="533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70C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460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0C0"/>
              </a:buClr>
              <a:buFont typeface="Calibri" panose="020F0502020204030204" pitchFamily="34" charset="0"/>
              <a:buChar char="―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75000"/>
                  <a:lumOff val="25000"/>
                </a:schemeClr>
              </a:buClr>
              <a:buFont typeface="Calibri" panose="020F0502020204030204" pitchFamily="34" charset="0"/>
              <a:buChar char="―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Incident-Based Reporting (FBI CJIS, BJS NCS-X)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Information Sharing Strategy (DOJ – CIO Office)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Text–to–911 Language Translation and Interpretation (DHS S&amp;T)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Incident Management Information Sharing – IoT – (DHS S&amp;T)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RMS Functional Specifications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Unified-CAD Functional Specifications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Gang Intelligence Information Sharing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Nationwide Suspicious Activity Reporting (SAR) Initiative (NSI)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FBI National Data Exchange (N-DEx)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Corrections Information Sharing (Reentry, PREA, OMS Functional Specifications)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Statewide Automated Victim Information and Notification (SAVIN)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Prescription Drug Monitoring Programs (PDMP)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Information Sharing and Safeguarding Testing &amp; Certification through Springboard</a:t>
            </a:r>
          </a:p>
        </p:txBody>
      </p:sp>
    </p:spTree>
    <p:extLst>
      <p:ext uri="{BB962C8B-B14F-4D97-AF65-F5344CB8AC3E}">
        <p14:creationId xmlns:p14="http://schemas.microsoft.com/office/powerpoint/2010/main" val="1721289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echnology">
            <a:extLst>
              <a:ext uri="{FF2B5EF4-FFF2-40B4-BE49-F238E27FC236}">
                <a16:creationId xmlns:a16="http://schemas.microsoft.com/office/drawing/2014/main" id="{A3E17EA8-60AB-4E3D-ADEB-20C5AD8D48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48400" y="0"/>
            <a:ext cx="59436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C27349-8DC2-47A4-B3C5-F84CF01FFC41}"/>
              </a:ext>
            </a:extLst>
          </p:cNvPr>
          <p:cNvSpPr txBox="1"/>
          <p:nvPr/>
        </p:nvSpPr>
        <p:spPr>
          <a:xfrm>
            <a:off x="6665236" y="4722674"/>
            <a:ext cx="51861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The Value of IJIS Membership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B4A5F5-978D-4F79-A71C-1704138AAE0B}"/>
              </a:ext>
            </a:extLst>
          </p:cNvPr>
          <p:cNvSpPr txBox="1"/>
          <p:nvPr/>
        </p:nvSpPr>
        <p:spPr>
          <a:xfrm>
            <a:off x="609600" y="228600"/>
            <a:ext cx="5298164" cy="624017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350" dirty="0"/>
              <a:t>Provide a </a:t>
            </a:r>
            <a:r>
              <a:rPr lang="en-US" sz="2350" i="1" dirty="0"/>
              <a:t>neutral venue for government and industry </a:t>
            </a:r>
            <a:r>
              <a:rPr lang="en-US" sz="2350" dirty="0"/>
              <a:t>executives and practitioners to discuss new technology innovation, concerns, and challenges.</a:t>
            </a:r>
          </a:p>
          <a:p>
            <a:pPr marL="342900" indent="-342900"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350" i="1" dirty="0"/>
              <a:t>Increase awareness and understanding </a:t>
            </a:r>
            <a:r>
              <a:rPr lang="en-US" sz="2350" dirty="0"/>
              <a:t>on the latest technology trends and their mission impact.</a:t>
            </a:r>
          </a:p>
          <a:p>
            <a:pPr marL="342900" indent="-342900"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350" dirty="0"/>
              <a:t>Engage in </a:t>
            </a:r>
            <a:r>
              <a:rPr lang="en-US" sz="2350" i="1" dirty="0"/>
              <a:t>proactive dialogue </a:t>
            </a:r>
            <a:r>
              <a:rPr lang="en-US" sz="2350" dirty="0"/>
              <a:t>on key considerations before investing in technology, respectful of any prescribed procurement guidelines.</a:t>
            </a:r>
          </a:p>
          <a:p>
            <a:pPr marL="342900" indent="-342900"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350" dirty="0"/>
              <a:t>Develop and implement </a:t>
            </a:r>
            <a:r>
              <a:rPr lang="en-US" sz="2350" i="1" dirty="0"/>
              <a:t>model policy and procurement guidance</a:t>
            </a:r>
            <a:r>
              <a:rPr lang="en-US" sz="2350" dirty="0"/>
              <a:t>.</a:t>
            </a:r>
          </a:p>
          <a:p>
            <a:pPr marL="342900" indent="-342900">
              <a:buClr>
                <a:srgbClr val="002060"/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350" dirty="0"/>
              <a:t>Access to </a:t>
            </a:r>
            <a:r>
              <a:rPr lang="en-US" sz="2350" i="1" dirty="0"/>
              <a:t>technology thought leaders </a:t>
            </a:r>
            <a:r>
              <a:rPr lang="en-US" sz="2350" dirty="0"/>
              <a:t>that serve different mission communities.</a:t>
            </a:r>
          </a:p>
        </p:txBody>
      </p:sp>
    </p:spTree>
    <p:extLst>
      <p:ext uri="{BB962C8B-B14F-4D97-AF65-F5344CB8AC3E}">
        <p14:creationId xmlns:p14="http://schemas.microsoft.com/office/powerpoint/2010/main" val="2264280510"/>
      </p:ext>
    </p:extLst>
  </p:cSld>
  <p:clrMapOvr>
    <a:masterClrMapping/>
  </p:clrMapOvr>
</p:sld>
</file>

<file path=ppt/theme/theme1.xml><?xml version="1.0" encoding="utf-8"?>
<a:theme xmlns:a="http://schemas.openxmlformats.org/drawingml/2006/main" name="MYB green peopl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700</Words>
  <Application>Microsoft Office PowerPoint</Application>
  <PresentationFormat>Widescreen</PresentationFormat>
  <Paragraphs>113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MYB green people</vt:lpstr>
      <vt:lpstr>An Introduction to the IJIS Institute</vt:lpstr>
      <vt:lpstr>Discussion Threads…</vt:lpstr>
      <vt:lpstr>The IJIS Institute is a  nonprofit alliance working to promote and enable technology in the public sector and expand the use of information sharing to maximize safety, efficiency, and productivity.</vt:lpstr>
      <vt:lpstr>PowerPoint Presentation</vt:lpstr>
      <vt:lpstr>IJIS Board of Directors 2021/2022</vt:lpstr>
      <vt:lpstr>IJIS Focus Areas</vt:lpstr>
      <vt:lpstr>IJIS Member Initiatives</vt:lpstr>
      <vt:lpstr>National Projects </vt:lpstr>
      <vt:lpstr>PowerPoint Presentation</vt:lpstr>
      <vt:lpstr>PowerPoint Presentation</vt:lpstr>
      <vt:lpstr>PowerPoint Presentation</vt:lpstr>
      <vt:lpstr>PowerPoint Presentation</vt:lpstr>
      <vt:lpstr>Annual and Topic/Industry-Specific Events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2019-10-03T17:58:36Z</dcterms:created>
  <dcterms:modified xsi:type="dcterms:W3CDTF">2021-09-13T19:46:54Z</dcterms:modified>
</cp:coreProperties>
</file>

<file path=docProps/thumbnail.jpeg>
</file>